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23" r:id="rId6"/>
    <p:sldId id="330" r:id="rId7"/>
    <p:sldId id="331" r:id="rId8"/>
    <p:sldId id="332" r:id="rId9"/>
    <p:sldId id="333" r:id="rId10"/>
    <p:sldId id="334" r:id="rId11"/>
    <p:sldId id="335" r:id="rId12"/>
    <p:sldId id="337" r:id="rId13"/>
    <p:sldId id="338" r:id="rId14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rgbClr val="330066"/>
        </a:solidFill>
        <a:latin typeface="Arial Unicode MS" pitchFamily="34" charset="-128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rgbClr val="330066"/>
        </a:solidFill>
        <a:latin typeface="Arial Unicode MS" pitchFamily="34" charset="-128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rgbClr val="330066"/>
        </a:solidFill>
        <a:latin typeface="Arial Unicode MS" pitchFamily="34" charset="-128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rgbClr val="330066"/>
        </a:solidFill>
        <a:latin typeface="Arial Unicode MS" pitchFamily="34" charset="-128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rgbClr val="330066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rgbClr val="330066"/>
        </a:solidFill>
        <a:latin typeface="Arial Unicode MS" pitchFamily="34" charset="-128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rgbClr val="330066"/>
        </a:solidFill>
        <a:latin typeface="Arial Unicode MS" pitchFamily="34" charset="-128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rgbClr val="330066"/>
        </a:solidFill>
        <a:latin typeface="Arial Unicode MS" pitchFamily="34" charset="-128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rgbClr val="330066"/>
        </a:solidFill>
        <a:latin typeface="Arial Unicode MS" pitchFamily="34" charset="-128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BDBCE"/>
    <a:srgbClr val="DBE3D9"/>
    <a:srgbClr val="B4D88B"/>
    <a:srgbClr val="008D7F"/>
    <a:srgbClr val="4A4A30"/>
    <a:srgbClr val="FFCC99"/>
    <a:srgbClr val="330066"/>
    <a:srgbClr val="41097E"/>
    <a:srgbClr val="1F1A4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08" autoAdjust="0"/>
    <p:restoredTop sz="96839" autoAdjust="0"/>
  </p:normalViewPr>
  <p:slideViewPr>
    <p:cSldViewPr snapToGrid="0">
      <p:cViewPr>
        <p:scale>
          <a:sx n="110" d="100"/>
          <a:sy n="110" d="100"/>
        </p:scale>
        <p:origin x="-270" y="-72"/>
      </p:cViewPr>
      <p:guideLst>
        <p:guide orient="horz" pos="4135"/>
        <p:guide orient="horz" pos="2162"/>
        <p:guide orient="horz" pos="2963"/>
        <p:guide orient="horz" pos="3814"/>
        <p:guide orient="horz" pos="887"/>
        <p:guide pos="5439"/>
        <p:guide pos="5621"/>
        <p:guide pos="5582"/>
        <p:guide pos="5667"/>
        <p:guide pos="317"/>
        <p:guide pos="2878"/>
        <p:guide pos="855"/>
        <p:guide pos="120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defTabSz="922338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defTabSz="922338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03AFBBA-26F7-4FA9-82D5-EFA1314012D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17660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defTabSz="922338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79913"/>
            <a:ext cx="5086350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defTabSz="922338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FB1A82DB-67C9-4026-A96E-BDEA2239009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52429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A82DB-67C9-4026-A96E-BDEA2239009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4640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295400" y="2133600"/>
            <a:ext cx="7239000" cy="1295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657600"/>
            <a:ext cx="7229475" cy="198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Ascension Health Hospital Engagement Network Logo&#10;&#10;If you require alternative content due to any disability, please contact us  at AHPMO@AscensionHealth.org.&#10;&#10;Copyright ©2012 Ascension Health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0819" y="725506"/>
            <a:ext cx="2946810" cy="507299"/>
          </a:xfrm>
          <a:prstGeom prst="rect">
            <a:avLst/>
          </a:prstGeom>
        </p:spPr>
      </p:pic>
      <p:pic>
        <p:nvPicPr>
          <p:cNvPr id="8" name="Picture 7" descr="Partnership for Patients Logo&#10;&#10;If you require alternative content due to any disability, please contact us  at AHPMO@AscensionHealth.org.&#10;&#10;Copyright ©2012 Ascension Health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98438" y="5255155"/>
            <a:ext cx="1543776" cy="1350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E42F7EC-27D3-4B69-A3AC-9129179AE9F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239713"/>
            <a:ext cx="2117725" cy="561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39713"/>
            <a:ext cx="6200775" cy="561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DC315F-600D-4BA5-B154-BC1414FF6FC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C231AF1-6A20-455C-94F7-757432A2E9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422E24-4600-40C3-AF8C-A27767CBD55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163" y="1671638"/>
            <a:ext cx="4149725" cy="4181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8" y="1671638"/>
            <a:ext cx="4151312" cy="4181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0C7F1B-03ED-4AEC-94A6-9AEFF440846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484A19-A1DA-4342-B50F-FE468322759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D9F21F-B751-4A5F-97D3-8DE15DC6810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C7BF3C-2110-4AC8-A461-406CF7BCF46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B4EDACA-8498-4277-877A-9EF245212EB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0470DC-760F-4C32-BDEB-40329A0F424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C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26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239713"/>
            <a:ext cx="8453438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Use this Master for text slides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71638"/>
            <a:ext cx="8453437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8" name="Picture 7" descr="Ascension Health Hospital Engagement Network Logo&#10;&#10;If you require alternative content due to any disability, please contact us  at AHPMO@AscensionHealth.org.&#10;&#10;Copyright ©2012 Ascension Health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88259" y="6324600"/>
            <a:ext cx="2284874" cy="393346"/>
          </a:xfrm>
          <a:prstGeom prst="rect">
            <a:avLst/>
          </a:prstGeom>
        </p:spPr>
      </p:pic>
      <p:pic>
        <p:nvPicPr>
          <p:cNvPr id="9" name="Picture 8" descr="Partnership for Patients Logo&#10;&#10;If you require alternative content due to any disability, please contact us  at AHPMO@AscensionHealth.org.&#10;&#10;Copyright ©2012 Ascension Health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88204" y="5893417"/>
            <a:ext cx="922964" cy="8061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0" y="2768600"/>
            <a:ext cx="9144000" cy="3937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smtClean="0">
              <a:ln>
                <a:noFill/>
              </a:ln>
              <a:solidFill>
                <a:srgbClr val="330066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126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19488" y="6397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3A2C2EE3-DC60-4ED7-9D8F-3B631E276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0066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0066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0066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0066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0066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0066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0066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0066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7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Garamond" pitchFamily="18" charset="0"/>
              </a:rPr>
              <a:t>Ascension Health: </a:t>
            </a:r>
            <a:br>
              <a:rPr lang="en-US" dirty="0" smtClean="0">
                <a:latin typeface="Garamond" pitchFamily="18" charset="0"/>
              </a:rPr>
            </a:br>
            <a:r>
              <a:rPr lang="en-US" dirty="0" smtClean="0">
                <a:latin typeface="Garamond" pitchFamily="18" charset="0"/>
              </a:rPr>
              <a:t>A System Model of Pressure Ulcer Success and Spread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021902" y="5960853"/>
            <a:ext cx="1630392" cy="457199"/>
          </a:xfrm>
        </p:spPr>
        <p:txBody>
          <a:bodyPr/>
          <a:lstStyle/>
          <a:p>
            <a:r>
              <a:rPr lang="en-US" dirty="0" smtClean="0"/>
              <a:t>July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4450" y="1671638"/>
            <a:ext cx="7423151" cy="4186902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000" dirty="0" smtClean="0"/>
              <a:t>Ensure that patients are fed and hydrated</a:t>
            </a:r>
          </a:p>
          <a:p>
            <a:pPr>
              <a:lnSpc>
                <a:spcPct val="80000"/>
              </a:lnSpc>
              <a:defRPr/>
            </a:pPr>
            <a:endParaRPr lang="en-US" sz="2000" dirty="0" smtClean="0"/>
          </a:p>
          <a:p>
            <a:pPr>
              <a:lnSpc>
                <a:spcPct val="80000"/>
              </a:lnSpc>
              <a:defRPr/>
            </a:pPr>
            <a:r>
              <a:rPr lang="en-US" sz="2000" dirty="0" smtClean="0"/>
              <a:t>Consult Registered Dietitian based on nursing assessment of nutritional risk</a:t>
            </a:r>
          </a:p>
          <a:p>
            <a:pPr>
              <a:lnSpc>
                <a:spcPct val="80000"/>
              </a:lnSpc>
              <a:defRPr/>
            </a:pPr>
            <a:endParaRPr lang="en-US" sz="2000" dirty="0" smtClean="0"/>
          </a:p>
          <a:p>
            <a:pPr>
              <a:lnSpc>
                <a:spcPct val="80000"/>
              </a:lnSpc>
              <a:defRPr/>
            </a:pPr>
            <a:r>
              <a:rPr lang="en-US" sz="2000" dirty="0" smtClean="0"/>
              <a:t>Implement a nutritional support and/or supplementation program for nutritionally compromised individuals </a:t>
            </a:r>
          </a:p>
          <a:p>
            <a:pPr>
              <a:lnSpc>
                <a:spcPct val="80000"/>
              </a:lnSpc>
              <a:defRPr/>
            </a:pPr>
            <a:endParaRPr lang="en-US" sz="2000" dirty="0" smtClean="0"/>
          </a:p>
          <a:p>
            <a:pPr>
              <a:lnSpc>
                <a:spcPct val="80000"/>
              </a:lnSpc>
              <a:defRPr/>
            </a:pPr>
            <a:r>
              <a:rPr lang="en-US" sz="2000" dirty="0" smtClean="0"/>
              <a:t>Monitor laboratory parameters for nutrition status</a:t>
            </a:r>
          </a:p>
          <a:p>
            <a:pPr marL="1028700" lvl="1" indent="-400050">
              <a:lnSpc>
                <a:spcPct val="80000"/>
              </a:lnSpc>
              <a:buClr>
                <a:srgbClr val="8DCADB"/>
              </a:buClr>
              <a:buFont typeface="Garamond" pitchFamily="18" charset="0"/>
              <a:buChar char="•"/>
              <a:defRPr/>
            </a:pPr>
            <a:r>
              <a:rPr lang="en-US" dirty="0" smtClean="0">
                <a:ea typeface="ＭＳ Ｐゴシック" pitchFamily="-109" charset="-128"/>
              </a:rPr>
              <a:t>Pre-albumin</a:t>
            </a:r>
          </a:p>
          <a:p>
            <a:pPr marL="1028700" lvl="1" indent="-400050">
              <a:lnSpc>
                <a:spcPct val="80000"/>
              </a:lnSpc>
              <a:buClr>
                <a:srgbClr val="8DCADB"/>
              </a:buClr>
              <a:buFont typeface="Garamond" pitchFamily="18" charset="0"/>
              <a:buChar char="•"/>
              <a:defRPr/>
            </a:pPr>
            <a:r>
              <a:rPr lang="en-US" dirty="0" smtClean="0">
                <a:ea typeface="ＭＳ Ｐゴシック" pitchFamily="-109" charset="-128"/>
              </a:rPr>
              <a:t>Albumin</a:t>
            </a:r>
          </a:p>
          <a:p>
            <a:pPr marL="1028700" lvl="1" indent="-400050">
              <a:lnSpc>
                <a:spcPct val="80000"/>
              </a:lnSpc>
              <a:buClr>
                <a:srgbClr val="8DCADB"/>
              </a:buClr>
              <a:buFont typeface="Garamond" pitchFamily="18" charset="0"/>
              <a:buChar char="•"/>
              <a:defRPr/>
            </a:pPr>
            <a:r>
              <a:rPr lang="en-US" dirty="0" smtClean="0">
                <a:ea typeface="ＭＳ Ｐゴシック" pitchFamily="-109" charset="-128"/>
              </a:rPr>
              <a:t>Total lymphocyte count</a:t>
            </a:r>
          </a:p>
          <a:p>
            <a:pPr marL="1028700" lvl="1" indent="-400050">
              <a:lnSpc>
                <a:spcPct val="80000"/>
              </a:lnSpc>
              <a:buClr>
                <a:srgbClr val="8DCADB"/>
              </a:buClr>
              <a:buFont typeface="Garamond" pitchFamily="18" charset="0"/>
              <a:buChar char="•"/>
              <a:defRPr/>
            </a:pPr>
            <a:endParaRPr lang="en-US" dirty="0" smtClean="0">
              <a:ea typeface="ＭＳ Ｐゴシック" pitchFamily="-109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sz="2000" dirty="0" smtClean="0"/>
              <a:t>Manage blood glucose for optimum control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31AF1-6A20-455C-94F7-757432A2E9C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619250"/>
            <a:ext cx="990600" cy="3733800"/>
          </a:xfrm>
          <a:prstGeom prst="rect">
            <a:avLst/>
          </a:prstGeom>
          <a:gradFill flip="none" rotWithShape="1">
            <a:gsLst>
              <a:gs pos="0">
                <a:srgbClr val="4BACC6">
                  <a:shade val="30000"/>
                  <a:satMod val="115000"/>
                </a:srgbClr>
              </a:gs>
              <a:gs pos="50000">
                <a:srgbClr val="4BACC6">
                  <a:shade val="67500"/>
                  <a:satMod val="115000"/>
                </a:srgbClr>
              </a:gs>
              <a:gs pos="100000">
                <a:srgbClr val="4BACC6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rgbClr val="93CF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</a:p>
          <a:p>
            <a:pPr eaLnBrk="0" hangingPunct="0">
              <a:defRPr/>
            </a:pP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Exemplars</a:t>
            </a:r>
            <a:br>
              <a:rPr lang="en-US" dirty="0" smtClean="0"/>
            </a:br>
            <a:r>
              <a:rPr lang="en-US" dirty="0" smtClean="0"/>
              <a:t>Pressure Ulcers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  <a:defRPr/>
            </a:pPr>
            <a:r>
              <a:rPr lang="en-US" sz="2200" b="1" dirty="0" smtClean="0">
                <a:solidFill>
                  <a:srgbClr val="4BACC6"/>
                </a:solidFill>
                <a:ea typeface="ＭＳ Ｐゴシック" pitchFamily="-109" charset="-128"/>
              </a:rPr>
              <a:t>Results</a:t>
            </a:r>
            <a:endParaRPr lang="en-US" sz="2200" dirty="0" smtClean="0">
              <a:ea typeface="ＭＳ Ｐゴシック" pitchFamily="-109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sz="2200" dirty="0" smtClean="0">
                <a:ea typeface="ＭＳ Ｐゴシック" pitchFamily="-109" charset="-128"/>
              </a:rPr>
              <a:t>Ascension Health nursing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200" dirty="0" smtClean="0">
                <a:ea typeface="ＭＳ Ｐゴシック" pitchFamily="-109" charset="-128"/>
              </a:rPr>
              <a:t>	developed, tested and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200" dirty="0" smtClean="0">
                <a:ea typeface="ＭＳ Ｐゴシック" pitchFamily="-109" charset="-128"/>
              </a:rPr>
              <a:t>	implemented an evidence-based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200" dirty="0" smtClean="0">
                <a:ea typeface="ＭＳ Ｐゴシック" pitchFamily="-109" charset="-128"/>
              </a:rPr>
              <a:t>	program to eliminate pressure ulcers</a:t>
            </a:r>
          </a:p>
          <a:p>
            <a:pPr>
              <a:lnSpc>
                <a:spcPct val="80000"/>
              </a:lnSpc>
              <a:buNone/>
              <a:defRPr/>
            </a:pPr>
            <a:endParaRPr lang="en-US" sz="2200" dirty="0" smtClean="0">
              <a:ea typeface="ＭＳ Ｐゴシック" pitchFamily="-109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sz="2200" dirty="0" smtClean="0">
                <a:ea typeface="ＭＳ Ｐゴシック" pitchFamily="-109" charset="-128"/>
              </a:rPr>
              <a:t>Achieved a </a:t>
            </a:r>
            <a:r>
              <a:rPr lang="en-US" sz="2200" b="1" dirty="0" smtClean="0">
                <a:solidFill>
                  <a:srgbClr val="4BACC6"/>
                </a:solidFill>
                <a:ea typeface="ＭＳ Ｐゴシック" pitchFamily="-109" charset="-128"/>
              </a:rPr>
              <a:t>94% reduction </a:t>
            </a:r>
            <a:r>
              <a:rPr lang="en-US" sz="2200" dirty="0" smtClean="0">
                <a:ea typeface="ＭＳ Ｐゴシック" pitchFamily="-109" charset="-128"/>
              </a:rPr>
              <a:t>from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200" dirty="0" smtClean="0">
                <a:ea typeface="ＭＳ Ｐゴシック" pitchFamily="-109" charset="-128"/>
              </a:rPr>
              <a:t>	the national average rate</a:t>
            </a:r>
          </a:p>
          <a:p>
            <a:pPr>
              <a:lnSpc>
                <a:spcPct val="80000"/>
              </a:lnSpc>
              <a:buNone/>
              <a:defRPr/>
            </a:pPr>
            <a:endParaRPr lang="en-US" sz="2200" dirty="0" smtClean="0">
              <a:ea typeface="ＭＳ Ｐゴシック" pitchFamily="-109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sz="2200" dirty="0" smtClean="0">
                <a:ea typeface="ＭＳ Ｐゴシック" pitchFamily="-109" charset="-128"/>
              </a:rPr>
              <a:t>$60M investment from CEOs for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200" dirty="0" smtClean="0">
                <a:ea typeface="ＭＳ Ｐゴシック" pitchFamily="-109" charset="-128"/>
              </a:rPr>
              <a:t>	bed frames and surfaces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200" b="1" dirty="0" smtClean="0">
                <a:solidFill>
                  <a:srgbClr val="4BACC6"/>
                </a:solidFill>
                <a:ea typeface="ＭＳ Ｐゴシック" pitchFamily="-109" charset="-128"/>
              </a:rPr>
              <a:t>Less than 1 per 1,000 patient days</a:t>
            </a:r>
            <a:endParaRPr lang="en-US" sz="2200" dirty="0" smtClean="0">
              <a:ea typeface="ＭＳ Ｐゴシック" pitchFamily="-109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31AF1-6A20-455C-94F7-757432A2E9C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4" descr="This is a picture of the inside of an office building with a people standing on an escalator.  &#10;&#10;If you require alternative content due to any disability, please contact us  at AHPMO@AscensionHealth.org.&#10;&#10;Copyright ©2012 Ascension Health"/>
          <p:cNvPicPr>
            <a:picLocks noChangeAspect="1" noChangeArrowheads="1"/>
          </p:cNvPicPr>
          <p:nvPr/>
        </p:nvPicPr>
        <p:blipFill>
          <a:blip r:embed="rId2" cstate="print"/>
          <a:srcRect r="1680" b="667"/>
          <a:stretch>
            <a:fillRect/>
          </a:stretch>
        </p:blipFill>
        <p:spPr bwMode="auto">
          <a:xfrm>
            <a:off x="5524500" y="1666875"/>
            <a:ext cx="3486150" cy="416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4961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b="1" dirty="0" smtClean="0"/>
              <a:t>Ascension Health committed itself to the elimination of hospital-acquired pressure ulcers</a:t>
            </a:r>
          </a:p>
          <a:p>
            <a:pPr marL="0" indent="0">
              <a:buNone/>
              <a:defRPr/>
            </a:pPr>
            <a:endParaRPr lang="en-US" b="1" dirty="0" smtClean="0"/>
          </a:p>
          <a:p>
            <a:pPr>
              <a:defRPr/>
            </a:pPr>
            <a:r>
              <a:rPr lang="en-US" dirty="0" smtClean="0"/>
              <a:t>Our initiative started in 2003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We took a comprehensive approach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We established a system-wide standard of care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31AF1-6A20-455C-94F7-757432A2E9C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change occur this quickly? </a:t>
            </a:r>
            <a:br>
              <a:rPr lang="en-US" dirty="0" smtClean="0"/>
            </a:br>
            <a:r>
              <a:rPr lang="en-US" dirty="0" smtClean="0"/>
              <a:t>Practice ► Process ►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520456"/>
            <a:ext cx="8453437" cy="465706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 smtClean="0"/>
              <a:t>Early Adopter Ministries</a:t>
            </a:r>
          </a:p>
          <a:p>
            <a:pPr marL="914400" lvl="1">
              <a:spcBef>
                <a:spcPts val="0"/>
              </a:spcBef>
              <a:buClr>
                <a:srgbClr val="8DCADB"/>
              </a:buClr>
              <a:buFont typeface="Garamond" pitchFamily="18" charset="0"/>
              <a:buChar char="•"/>
              <a:defRPr/>
            </a:pPr>
            <a:r>
              <a:rPr lang="en-US" sz="1600" dirty="0" smtClean="0">
                <a:ea typeface="ＭＳ Ｐゴシック" pitchFamily="-109" charset="-128"/>
              </a:rPr>
              <a:t>Results &amp; recommendations were adopted and spread for system-wide change</a:t>
            </a:r>
          </a:p>
          <a:p>
            <a:pPr marL="914400" lvl="1">
              <a:spcBef>
                <a:spcPts val="0"/>
              </a:spcBef>
              <a:buClr>
                <a:srgbClr val="8DCADB"/>
              </a:buClr>
              <a:buFont typeface="Garamond" pitchFamily="18" charset="0"/>
              <a:buChar char="•"/>
              <a:defRPr/>
            </a:pPr>
            <a:endParaRPr lang="en-US" sz="1600" dirty="0" smtClean="0">
              <a:ea typeface="ＭＳ Ｐゴシック" pitchFamily="-109" charset="-128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Chief Nursing Officer Leadership </a:t>
            </a:r>
          </a:p>
          <a:p>
            <a:pPr marL="914400" lvl="1">
              <a:spcBef>
                <a:spcPts val="0"/>
              </a:spcBef>
              <a:buClr>
                <a:srgbClr val="8DCADB"/>
              </a:buClr>
              <a:buFont typeface="Garamond" pitchFamily="18" charset="0"/>
              <a:buChar char="•"/>
              <a:defRPr/>
            </a:pPr>
            <a:r>
              <a:rPr lang="en-US" sz="1600" dirty="0" smtClean="0">
                <a:ea typeface="ＭＳ Ｐゴシック" pitchFamily="-109" charset="-128"/>
              </a:rPr>
              <a:t>Business case aligned product</a:t>
            </a:r>
          </a:p>
          <a:p>
            <a:pPr marL="914400" lvl="1">
              <a:spcBef>
                <a:spcPts val="0"/>
              </a:spcBef>
              <a:buClr>
                <a:srgbClr val="8DCADB"/>
              </a:buClr>
              <a:buFont typeface="Garamond" pitchFamily="18" charset="0"/>
              <a:buChar char="•"/>
              <a:defRPr/>
            </a:pPr>
            <a:r>
              <a:rPr lang="en-US" sz="1600" dirty="0" smtClean="0">
                <a:ea typeface="ＭＳ Ｐゴシック" pitchFamily="-109" charset="-128"/>
              </a:rPr>
              <a:t>Nursing convened key partners (Finance, Supply Chain, Physicians, C-suite, Allied Health, Risk, Legal)</a:t>
            </a:r>
          </a:p>
          <a:p>
            <a:pPr marL="914400" lvl="1">
              <a:spcBef>
                <a:spcPts val="0"/>
              </a:spcBef>
              <a:buClr>
                <a:srgbClr val="8DCADB"/>
              </a:buClr>
              <a:buFont typeface="Garamond" pitchFamily="18" charset="0"/>
              <a:buChar char="•"/>
              <a:defRPr/>
            </a:pPr>
            <a:endParaRPr lang="en-US" sz="1600" dirty="0" smtClean="0">
              <a:ea typeface="ＭＳ Ｐゴシック" pitchFamily="-109" charset="-128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Product was expedited for the bed and surface replacement plan</a:t>
            </a:r>
          </a:p>
          <a:p>
            <a:pPr>
              <a:spcBef>
                <a:spcPts val="0"/>
              </a:spcBef>
              <a:defRPr/>
            </a:pPr>
            <a:endParaRPr lang="en-US" dirty="0" smtClean="0"/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Outcomes and Transparency </a:t>
            </a:r>
          </a:p>
          <a:p>
            <a:pPr marL="914400" lvl="1">
              <a:spcBef>
                <a:spcPts val="0"/>
              </a:spcBef>
              <a:buClr>
                <a:srgbClr val="8DCADB"/>
              </a:buClr>
              <a:buFont typeface="Garamond" pitchFamily="18" charset="0"/>
              <a:buChar char="•"/>
              <a:defRPr/>
            </a:pPr>
            <a:r>
              <a:rPr lang="en-US" sz="1600" dirty="0" smtClean="0">
                <a:ea typeface="ＭＳ Ｐゴシック" pitchFamily="-109" charset="-128"/>
              </a:rPr>
              <a:t>Change practice</a:t>
            </a:r>
          </a:p>
          <a:p>
            <a:pPr marL="914400" lvl="1">
              <a:spcBef>
                <a:spcPts val="0"/>
              </a:spcBef>
              <a:buClr>
                <a:srgbClr val="8DCADB"/>
              </a:buClr>
              <a:buFont typeface="Garamond" pitchFamily="18" charset="0"/>
              <a:buChar char="•"/>
              <a:defRPr/>
            </a:pPr>
            <a:r>
              <a:rPr lang="en-US" sz="1600" dirty="0" smtClean="0">
                <a:ea typeface="ＭＳ Ｐゴシック" pitchFamily="-109" charset="-128"/>
              </a:rPr>
              <a:t>Validate behaviors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31AF1-6A20-455C-94F7-757432A2E9C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Pressure Ulcer Implementation Timeline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9F21F-B751-4A5F-97D3-8DE15DC6810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Rectangle 3" descr="This is a chart showing the Pressure Ulcer Implementation Timeline from 2004 to 2006.&#10;&#10;If you require alternative content due to any disability, please contact us  at AHPMO@AscensionHealth.org.&#10;&#10;Copyright ©2012 Ascension Health"/>
          <p:cNvSpPr/>
          <p:nvPr/>
        </p:nvSpPr>
        <p:spPr bwMode="gray">
          <a:xfrm>
            <a:off x="648586" y="4731488"/>
            <a:ext cx="2626242" cy="37391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ＭＳ Ｐゴシック" pitchFamily="-109" charset="-128"/>
                <a:cs typeface="Arial" pitchFamily="34" charset="0"/>
              </a:rPr>
              <a:t>2004</a:t>
            </a:r>
          </a:p>
        </p:txBody>
      </p:sp>
      <p:sp>
        <p:nvSpPr>
          <p:cNvPr id="5" name="Rectangle 4" descr="This is a chart showing the Pressure Ulcer Implementation Timeline from 2004 to 2006.&#10;&#10;If you require alternative content due to any disability, please contact us  at AHPMO@AscensionHealth.org.&#10;&#10;Copyright ©2012 Ascension Health"/>
          <p:cNvSpPr/>
          <p:nvPr/>
        </p:nvSpPr>
        <p:spPr bwMode="gray">
          <a:xfrm>
            <a:off x="3200400" y="4724400"/>
            <a:ext cx="2570672" cy="38100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ＭＳ Ｐゴシック" pitchFamily="-109" charset="-128"/>
                <a:cs typeface="Arial" pitchFamily="34" charset="0"/>
              </a:rPr>
              <a:t>2005</a:t>
            </a: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  <a:ea typeface="ＭＳ Ｐゴシック" pitchFamily="-109" charset="-128"/>
              <a:cs typeface="Arial" pitchFamily="34" charset="0"/>
            </a:endParaRPr>
          </a:p>
        </p:txBody>
      </p:sp>
      <p:sp>
        <p:nvSpPr>
          <p:cNvPr id="6" name="Rectangle 5" descr="This is a chart showing the Pressure Ulcer Implementation Timeline from 2004 to 2006.&#10;&#10;If you require alternative content due to any disability, please contact us  at AHPMO@AscensionHealth.org.&#10;&#10;Copyright ©2012 Ascension Health"/>
          <p:cNvSpPr/>
          <p:nvPr/>
        </p:nvSpPr>
        <p:spPr bwMode="gray">
          <a:xfrm>
            <a:off x="5762444" y="4718650"/>
            <a:ext cx="2225615" cy="396814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ＭＳ Ｐゴシック" pitchFamily="-109" charset="-128"/>
                <a:cs typeface="Arial" pitchFamily="34" charset="0"/>
              </a:rPr>
              <a:t>2006</a:t>
            </a: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  <a:ea typeface="ＭＳ Ｐゴシック" pitchFamily="-109" charset="-128"/>
              <a:cs typeface="Arial" pitchFamily="34" charset="0"/>
            </a:endParaRP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 flipV="1">
            <a:off x="1066800" y="4267200"/>
            <a:ext cx="0" cy="4572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diamond" w="lg" len="lg"/>
            <a:tailEnd/>
          </a:ln>
        </p:spPr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8976" y="3810000"/>
            <a:ext cx="15098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100" b="1" dirty="0">
                <a:latin typeface="Times New Roman" pitchFamily="18" charset="0"/>
              </a:rPr>
              <a:t>February 2004</a:t>
            </a:r>
          </a:p>
          <a:p>
            <a:pPr eaLnBrk="0" hangingPunct="0"/>
            <a:r>
              <a:rPr lang="en-US" sz="1100" dirty="0">
                <a:latin typeface="Times New Roman" pitchFamily="18" charset="0"/>
              </a:rPr>
              <a:t>PFA Initial Meeting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3400" y="3200400"/>
            <a:ext cx="1600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100" b="1" dirty="0">
                <a:latin typeface="Times New Roman" pitchFamily="18" charset="0"/>
              </a:rPr>
              <a:t>June 2004</a:t>
            </a:r>
          </a:p>
          <a:p>
            <a:pPr eaLnBrk="0" hangingPunct="0"/>
            <a:r>
              <a:rPr lang="en-US" sz="1100" dirty="0">
                <a:latin typeface="Times New Roman" pitchFamily="18" charset="0"/>
              </a:rPr>
              <a:t>Expert Meeting Alpha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38200" y="2590800"/>
            <a:ext cx="21796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100" b="1" dirty="0">
                <a:latin typeface="Times New Roman" pitchFamily="18" charset="0"/>
              </a:rPr>
              <a:t>August</a:t>
            </a:r>
            <a:r>
              <a:rPr lang="en-US" sz="1200" b="1" dirty="0">
                <a:latin typeface="Times New Roman" pitchFamily="18" charset="0"/>
              </a:rPr>
              <a:t> 2004</a:t>
            </a:r>
          </a:p>
          <a:p>
            <a:pPr eaLnBrk="0" hangingPunct="0"/>
            <a:r>
              <a:rPr lang="en-US" sz="1100" dirty="0">
                <a:latin typeface="Times New Roman" pitchFamily="18" charset="0"/>
              </a:rPr>
              <a:t>Bundle</a:t>
            </a:r>
            <a:r>
              <a:rPr lang="en-US" sz="1200" dirty="0">
                <a:latin typeface="Times New Roman" pitchFamily="18" charset="0"/>
              </a:rPr>
              <a:t> </a:t>
            </a:r>
            <a:r>
              <a:rPr lang="en-US" sz="1100" dirty="0">
                <a:latin typeface="Times New Roman" pitchFamily="18" charset="0"/>
              </a:rPr>
              <a:t>Implementation</a:t>
            </a:r>
            <a:r>
              <a:rPr lang="en-US" sz="1200" dirty="0">
                <a:latin typeface="Times New Roman" pitchFamily="18" charset="0"/>
              </a:rPr>
              <a:t> Alpha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371600" y="1949303"/>
            <a:ext cx="1857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100" b="1" dirty="0">
                <a:latin typeface="Times New Roman" pitchFamily="18" charset="0"/>
              </a:rPr>
              <a:t>November</a:t>
            </a:r>
            <a:r>
              <a:rPr lang="en-US" sz="1200" b="1" dirty="0">
                <a:latin typeface="Times New Roman" pitchFamily="18" charset="0"/>
              </a:rPr>
              <a:t> 2004</a:t>
            </a:r>
          </a:p>
          <a:p>
            <a:pPr eaLnBrk="0" hangingPunct="0"/>
            <a:r>
              <a:rPr lang="en-US" sz="1100" dirty="0">
                <a:latin typeface="Times New Roman" pitchFamily="18" charset="0"/>
              </a:rPr>
              <a:t>Surfaces</a:t>
            </a:r>
            <a:r>
              <a:rPr lang="en-US" sz="1200" dirty="0">
                <a:latin typeface="Times New Roman" pitchFamily="18" charset="0"/>
              </a:rPr>
              <a:t> Replaced Alpha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200400" y="3429000"/>
            <a:ext cx="1060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100" b="1" dirty="0">
                <a:latin typeface="Times New Roman" pitchFamily="18" charset="0"/>
              </a:rPr>
              <a:t>March</a:t>
            </a:r>
            <a:r>
              <a:rPr lang="en-US" sz="1200" b="1" dirty="0">
                <a:latin typeface="Times New Roman" pitchFamily="18" charset="0"/>
              </a:rPr>
              <a:t> 2005</a:t>
            </a:r>
          </a:p>
          <a:p>
            <a:pPr eaLnBrk="0" hangingPunct="0"/>
            <a:r>
              <a:rPr lang="en-US" sz="1100" dirty="0">
                <a:latin typeface="Times New Roman" pitchFamily="18" charset="0"/>
              </a:rPr>
              <a:t>Prevalence</a:t>
            </a:r>
            <a:r>
              <a:rPr lang="en-US" sz="1200" dirty="0">
                <a:latin typeface="Times New Roman" pitchFamily="18" charset="0"/>
              </a:rPr>
              <a:t> Study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27991" y="2881423"/>
            <a:ext cx="17012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200" b="1" dirty="0">
                <a:latin typeface="Times New Roman" pitchFamily="18" charset="0"/>
              </a:rPr>
              <a:t>June 2005</a:t>
            </a:r>
          </a:p>
          <a:p>
            <a:pPr eaLnBrk="0" hangingPunct="0"/>
            <a:r>
              <a:rPr lang="en-US" sz="1100" dirty="0">
                <a:latin typeface="Times New Roman" pitchFamily="18" charset="0"/>
              </a:rPr>
              <a:t>Pressure</a:t>
            </a:r>
            <a:r>
              <a:rPr lang="en-US" sz="1200" dirty="0">
                <a:latin typeface="Times New Roman" pitchFamily="18" charset="0"/>
              </a:rPr>
              <a:t> Ulcer Summit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14800" y="2362200"/>
            <a:ext cx="1752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100" b="1" dirty="0">
                <a:latin typeface="Times New Roman" pitchFamily="18" charset="0"/>
              </a:rPr>
              <a:t>November</a:t>
            </a:r>
            <a:r>
              <a:rPr lang="en-US" sz="1200" b="1" dirty="0">
                <a:latin typeface="Times New Roman" pitchFamily="18" charset="0"/>
              </a:rPr>
              <a:t> </a:t>
            </a:r>
            <a:r>
              <a:rPr lang="en-US" sz="1100" b="1" dirty="0">
                <a:latin typeface="Times New Roman" pitchFamily="18" charset="0"/>
              </a:rPr>
              <a:t>2005</a:t>
            </a:r>
          </a:p>
          <a:p>
            <a:pPr eaLnBrk="0" hangingPunct="0"/>
            <a:r>
              <a:rPr lang="en-US" sz="1100" dirty="0">
                <a:latin typeface="Times New Roman" pitchFamily="18" charset="0"/>
              </a:rPr>
              <a:t>Toolkit</a:t>
            </a:r>
            <a:r>
              <a:rPr lang="en-US" sz="1200" dirty="0">
                <a:latin typeface="Times New Roman" pitchFamily="18" charset="0"/>
              </a:rPr>
              <a:t> </a:t>
            </a:r>
            <a:r>
              <a:rPr lang="en-US" sz="1100" dirty="0">
                <a:latin typeface="Times New Roman" pitchFamily="18" charset="0"/>
              </a:rPr>
              <a:t>Implementation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572000" y="1676400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100" b="1" dirty="0">
                <a:latin typeface="Times New Roman" pitchFamily="18" charset="0"/>
              </a:rPr>
              <a:t>January</a:t>
            </a:r>
            <a:r>
              <a:rPr lang="en-US" sz="1200" b="1" dirty="0">
                <a:latin typeface="Times New Roman" pitchFamily="18" charset="0"/>
              </a:rPr>
              <a:t> 2006</a:t>
            </a:r>
          </a:p>
          <a:p>
            <a:pPr eaLnBrk="0" hangingPunct="0"/>
            <a:r>
              <a:rPr lang="en-US" sz="1100" dirty="0">
                <a:latin typeface="Times New Roman" pitchFamily="18" charset="0"/>
              </a:rPr>
              <a:t>Bundle</a:t>
            </a:r>
            <a:r>
              <a:rPr lang="en-US" sz="1200" dirty="0">
                <a:latin typeface="Times New Roman" pitchFamily="18" charset="0"/>
              </a:rPr>
              <a:t> Implementation System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324600" y="2667000"/>
            <a:ext cx="1936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100" b="1" dirty="0">
                <a:latin typeface="Times New Roman" pitchFamily="18" charset="0"/>
              </a:rPr>
              <a:t>March</a:t>
            </a:r>
            <a:r>
              <a:rPr lang="en-US" sz="1200" b="1" dirty="0">
                <a:latin typeface="Times New Roman" pitchFamily="18" charset="0"/>
              </a:rPr>
              <a:t> 2006</a:t>
            </a:r>
          </a:p>
          <a:p>
            <a:pPr eaLnBrk="0" hangingPunct="0"/>
            <a:r>
              <a:rPr lang="en-US" sz="1100" dirty="0">
                <a:latin typeface="Times New Roman" pitchFamily="18" charset="0"/>
              </a:rPr>
              <a:t>Ascension</a:t>
            </a:r>
            <a:r>
              <a:rPr lang="en-US" sz="1200" dirty="0">
                <a:latin typeface="Times New Roman" pitchFamily="18" charset="0"/>
              </a:rPr>
              <a:t> H</a:t>
            </a:r>
            <a:r>
              <a:rPr lang="en-US" sz="1100" dirty="0">
                <a:latin typeface="Times New Roman" pitchFamily="18" charset="0"/>
              </a:rPr>
              <a:t>e</a:t>
            </a:r>
            <a:r>
              <a:rPr lang="en-US" sz="1200" dirty="0">
                <a:latin typeface="Times New Roman" pitchFamily="18" charset="0"/>
              </a:rPr>
              <a:t>alth Prevalence Study</a:t>
            </a:r>
          </a:p>
        </p:txBody>
      </p:sp>
      <p:cxnSp>
        <p:nvCxnSpPr>
          <p:cNvPr id="17" name="Straight Connector 16"/>
          <p:cNvCxnSpPr>
            <a:cxnSpLocks noChangeShapeType="1"/>
            <a:stCxn id="4" idx="0"/>
          </p:cNvCxnSpPr>
          <p:nvPr/>
        </p:nvCxnSpPr>
        <p:spPr bwMode="auto">
          <a:xfrm flipH="1" flipV="1">
            <a:off x="1959935" y="3636336"/>
            <a:ext cx="1772" cy="1095152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diamond" w="lg" len="lg"/>
            <a:tailEnd/>
          </a:ln>
        </p:spPr>
      </p:cxn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 flipV="1">
            <a:off x="2362200" y="3048000"/>
            <a:ext cx="0" cy="16764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diamond" w="lg" len="lg"/>
            <a:tailEnd/>
          </a:ln>
        </p:spPr>
      </p:cxnSp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 flipV="1">
            <a:off x="3048000" y="2438400"/>
            <a:ext cx="0" cy="22860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diamond" w="lg" len="lg"/>
            <a:tailEnd/>
          </a:ln>
        </p:spPr>
      </p:cxn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 flipV="1">
            <a:off x="3733800" y="4114800"/>
            <a:ext cx="0" cy="6096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diamond" w="lg" len="lg"/>
            <a:tailEnd/>
          </a:ln>
        </p:spPr>
      </p:cxnSp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 flipV="1">
            <a:off x="4572000" y="3352800"/>
            <a:ext cx="0" cy="13716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diamond" w="lg" len="lg"/>
            <a:tailEnd/>
          </a:ln>
        </p:spPr>
      </p:cxnSp>
      <p:cxnSp>
        <p:nvCxnSpPr>
          <p:cNvPr id="22" name="Straight Connector 21"/>
          <p:cNvCxnSpPr>
            <a:cxnSpLocks noChangeShapeType="1"/>
          </p:cNvCxnSpPr>
          <p:nvPr/>
        </p:nvCxnSpPr>
        <p:spPr bwMode="auto">
          <a:xfrm flipV="1">
            <a:off x="5638800" y="2819400"/>
            <a:ext cx="0" cy="19050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diamond" w="lg" len="lg"/>
            <a:tailEnd/>
          </a:ln>
        </p:spPr>
      </p:cxnSp>
      <p:cxnSp>
        <p:nvCxnSpPr>
          <p:cNvPr id="23" name="Straight Connector 22"/>
          <p:cNvCxnSpPr>
            <a:cxnSpLocks noChangeShapeType="1"/>
          </p:cNvCxnSpPr>
          <p:nvPr/>
        </p:nvCxnSpPr>
        <p:spPr bwMode="auto">
          <a:xfrm flipV="1">
            <a:off x="6019800" y="2133600"/>
            <a:ext cx="0" cy="25908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diamond" w="lg" len="lg"/>
            <a:tailEnd/>
          </a:ln>
        </p:spPr>
      </p:cxn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 flipV="1">
            <a:off x="6400800" y="3352800"/>
            <a:ext cx="0" cy="13716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diamond" w="lg" len="lg"/>
            <a:tailEnd/>
          </a:ln>
        </p:spPr>
      </p:cxnSp>
      <p:cxnSp>
        <p:nvCxnSpPr>
          <p:cNvPr id="25" name="Straight Connector 24"/>
          <p:cNvCxnSpPr>
            <a:cxnSpLocks noChangeShapeType="1"/>
          </p:cNvCxnSpPr>
          <p:nvPr/>
        </p:nvCxnSpPr>
        <p:spPr bwMode="auto">
          <a:xfrm flipV="1">
            <a:off x="7162800" y="4267200"/>
            <a:ext cx="0" cy="4572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diamond" w="lg" len="lg"/>
            <a:tailEnd/>
          </a:ln>
        </p:spPr>
      </p:cxnSp>
      <p:cxnSp>
        <p:nvCxnSpPr>
          <p:cNvPr id="26" name="Straight Connector 25"/>
          <p:cNvCxnSpPr>
            <a:cxnSpLocks noChangeShapeType="1"/>
          </p:cNvCxnSpPr>
          <p:nvPr/>
        </p:nvCxnSpPr>
        <p:spPr bwMode="auto">
          <a:xfrm flipH="1">
            <a:off x="304800" y="4267200"/>
            <a:ext cx="7620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7" name="Straight Connector 26"/>
          <p:cNvCxnSpPr>
            <a:cxnSpLocks noChangeShapeType="1"/>
          </p:cNvCxnSpPr>
          <p:nvPr/>
        </p:nvCxnSpPr>
        <p:spPr bwMode="auto">
          <a:xfrm flipH="1">
            <a:off x="609600" y="3657600"/>
            <a:ext cx="13716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8" name="Straight Connector 27"/>
          <p:cNvCxnSpPr>
            <a:cxnSpLocks noChangeShapeType="1"/>
          </p:cNvCxnSpPr>
          <p:nvPr/>
        </p:nvCxnSpPr>
        <p:spPr bwMode="auto">
          <a:xfrm flipH="1">
            <a:off x="914400" y="3048000"/>
            <a:ext cx="14478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9" name="Straight Connector 28"/>
          <p:cNvCxnSpPr>
            <a:cxnSpLocks noChangeShapeType="1"/>
          </p:cNvCxnSpPr>
          <p:nvPr/>
        </p:nvCxnSpPr>
        <p:spPr bwMode="auto">
          <a:xfrm flipH="1">
            <a:off x="1447800" y="2438400"/>
            <a:ext cx="16002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" name="Straight Connector 29"/>
          <p:cNvCxnSpPr>
            <a:cxnSpLocks noChangeShapeType="1"/>
          </p:cNvCxnSpPr>
          <p:nvPr/>
        </p:nvCxnSpPr>
        <p:spPr bwMode="auto">
          <a:xfrm flipH="1">
            <a:off x="3276600" y="4114800"/>
            <a:ext cx="4572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1" name="Straight Connector 30" descr="This is a chart that shows the Pressure Ulcer Implementation Timeline from 2004 to 2006.&#10;&#10;If you require alternative content due to any disability, please contact us  at AHPMO@AscensionHealth.org.&#10;&#10;Copyright ©2012 Ascension Health"/>
          <p:cNvCxnSpPr>
            <a:cxnSpLocks noChangeShapeType="1"/>
          </p:cNvCxnSpPr>
          <p:nvPr/>
        </p:nvCxnSpPr>
        <p:spPr bwMode="auto">
          <a:xfrm flipH="1">
            <a:off x="3505200" y="3352800"/>
            <a:ext cx="10668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2" name="Straight Connector 31"/>
          <p:cNvCxnSpPr>
            <a:cxnSpLocks noChangeShapeType="1"/>
          </p:cNvCxnSpPr>
          <p:nvPr/>
        </p:nvCxnSpPr>
        <p:spPr bwMode="auto">
          <a:xfrm flipH="1">
            <a:off x="4191000" y="2819400"/>
            <a:ext cx="14478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3" name="Straight Connector 32"/>
          <p:cNvCxnSpPr>
            <a:cxnSpLocks noChangeShapeType="1"/>
          </p:cNvCxnSpPr>
          <p:nvPr/>
        </p:nvCxnSpPr>
        <p:spPr bwMode="auto">
          <a:xfrm flipH="1">
            <a:off x="4572000" y="2133600"/>
            <a:ext cx="14478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4" name="Straight Connector 33"/>
          <p:cNvCxnSpPr>
            <a:cxnSpLocks noChangeShapeType="1"/>
          </p:cNvCxnSpPr>
          <p:nvPr/>
        </p:nvCxnSpPr>
        <p:spPr bwMode="auto">
          <a:xfrm flipH="1">
            <a:off x="6400800" y="3352800"/>
            <a:ext cx="10668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5" name="Straight Connector 34"/>
          <p:cNvCxnSpPr>
            <a:cxnSpLocks noChangeShapeType="1"/>
          </p:cNvCxnSpPr>
          <p:nvPr/>
        </p:nvCxnSpPr>
        <p:spPr bwMode="auto">
          <a:xfrm flipH="1">
            <a:off x="7162800" y="4267200"/>
            <a:ext cx="10668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40" name="TextBox 39"/>
          <p:cNvSpPr txBox="1"/>
          <p:nvPr/>
        </p:nvSpPr>
        <p:spPr>
          <a:xfrm>
            <a:off x="7060019" y="3498113"/>
            <a:ext cx="14672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June 2006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Ascension Health Standardized Care 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and Measurement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85750"/>
            <a:ext cx="8453438" cy="766763"/>
          </a:xfrm>
        </p:spPr>
        <p:txBody>
          <a:bodyPr/>
          <a:lstStyle/>
          <a:p>
            <a:pPr>
              <a:lnSpc>
                <a:spcPct val="88000"/>
              </a:lnSpc>
              <a:defRPr/>
            </a:pPr>
            <a:r>
              <a:rPr lang="en-US" dirty="0" smtClean="0">
                <a:solidFill>
                  <a:srgbClr val="431A05"/>
                </a:solidFill>
                <a:latin typeface="Garamond" pitchFamily="18" charset="0"/>
                <a:cs typeface="ＭＳ Ｐゴシック" pitchFamily="-109" charset="-128"/>
              </a:rPr>
              <a:t>Pressure Ulcer Elimination</a:t>
            </a:r>
            <a:br>
              <a:rPr lang="en-US" dirty="0" smtClean="0">
                <a:solidFill>
                  <a:srgbClr val="431A05"/>
                </a:solidFill>
                <a:latin typeface="Garamond" pitchFamily="18" charset="0"/>
                <a:cs typeface="ＭＳ Ｐゴシック" pitchFamily="-109" charset="-128"/>
              </a:rPr>
            </a:br>
            <a:r>
              <a:rPr lang="en-US" sz="2400" dirty="0" smtClean="0">
                <a:solidFill>
                  <a:srgbClr val="3333FF"/>
                </a:solidFill>
                <a:latin typeface="Garamond" pitchFamily="18" charset="0"/>
                <a:cs typeface="ＭＳ Ｐゴシック" pitchFamily="-109" charset="-128"/>
              </a:rPr>
              <a:t>“Bundle” </a:t>
            </a:r>
            <a:r>
              <a:rPr lang="en-US" sz="2400" dirty="0" smtClean="0">
                <a:solidFill>
                  <a:srgbClr val="431A05"/>
                </a:solidFill>
                <a:latin typeface="Garamond" pitchFamily="18" charset="0"/>
                <a:cs typeface="ＭＳ Ｐゴシック" pitchFamily="-109" charset="-128"/>
              </a:rPr>
              <a:t>= SKIN</a:t>
            </a:r>
            <a:br>
              <a:rPr lang="en-US" sz="2400" dirty="0" smtClean="0">
                <a:solidFill>
                  <a:srgbClr val="431A05"/>
                </a:solidFill>
                <a:latin typeface="Garamond" pitchFamily="18" charset="0"/>
                <a:cs typeface="ＭＳ Ｐゴシック" pitchFamily="-109" charset="-128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31AF1-6A20-455C-94F7-757432A2E9C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13" descr="This is a picture of an iceburg.  &#10;&#10;If you require alternative content due to any disability, please contact us  at AHPMO@AscensionHealth.org.&#10;&#10;Copyright ©2012 Ascension Health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964"/>
          <a:stretch>
            <a:fillRect/>
          </a:stretch>
        </p:blipFill>
        <p:spPr bwMode="auto">
          <a:xfrm>
            <a:off x="6362700" y="2185211"/>
            <a:ext cx="2614523" cy="3033713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6300788" y="5300663"/>
            <a:ext cx="2697162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700" b="1" dirty="0">
                <a:latin typeface="Times New Roman" pitchFamily="18" charset="0"/>
              </a:rPr>
              <a:t>Tissue injury can be more than skin deep…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0" y="1581150"/>
            <a:ext cx="990600" cy="3733800"/>
          </a:xfrm>
          <a:prstGeom prst="rect">
            <a:avLst/>
          </a:prstGeom>
          <a:gradFill flip="none" rotWithShape="1">
            <a:gsLst>
              <a:gs pos="0">
                <a:srgbClr val="4BACC6">
                  <a:shade val="30000"/>
                  <a:satMod val="115000"/>
                </a:srgbClr>
              </a:gs>
              <a:gs pos="50000">
                <a:srgbClr val="4BACC6">
                  <a:shade val="67500"/>
                  <a:satMod val="115000"/>
                </a:srgbClr>
              </a:gs>
              <a:gs pos="100000">
                <a:srgbClr val="4BACC6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</a:p>
          <a:p>
            <a:pPr eaLnBrk="0" hangingPunct="0">
              <a:defRPr/>
            </a:pPr>
            <a:endParaRPr 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00125" y="4733925"/>
            <a:ext cx="5638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Garamond" pitchFamily="18" charset="0"/>
              </a:rPr>
              <a:t>Manage</a:t>
            </a:r>
            <a:r>
              <a:rPr lang="en-US" sz="2800" b="1" dirty="0">
                <a:solidFill>
                  <a:schemeClr val="tx2"/>
                </a:solidFill>
                <a:latin typeface="Garamond" pitchFamily="18" charset="0"/>
              </a:rPr>
              <a:t> </a:t>
            </a:r>
            <a:r>
              <a:rPr lang="en-US" sz="3200" b="1" dirty="0">
                <a:solidFill>
                  <a:srgbClr val="4BACC6"/>
                </a:solidFill>
                <a:latin typeface="Garamond" pitchFamily="18" charset="0"/>
              </a:rPr>
              <a:t>N</a:t>
            </a:r>
            <a:r>
              <a:rPr lang="en-US" sz="2800" b="1" dirty="0">
                <a:solidFill>
                  <a:schemeClr val="tx2"/>
                </a:solidFill>
                <a:latin typeface="Garamond" pitchFamily="18" charset="0"/>
              </a:rPr>
              <a:t>utrition and Hydration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000125" y="3695700"/>
            <a:ext cx="480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>
                <a:latin typeface="Garamond" pitchFamily="18" charset="0"/>
              </a:rPr>
              <a:t>Manage </a:t>
            </a:r>
            <a:r>
              <a:rPr lang="en-US" sz="3200" b="1" dirty="0">
                <a:solidFill>
                  <a:srgbClr val="4BACC6"/>
                </a:solidFill>
                <a:latin typeface="Garamond" pitchFamily="18" charset="0"/>
              </a:rPr>
              <a:t>I</a:t>
            </a:r>
            <a:r>
              <a:rPr lang="en-US" sz="2800" b="1" dirty="0">
                <a:latin typeface="Garamond" pitchFamily="18" charset="0"/>
              </a:rPr>
              <a:t>ncontinence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990600" y="2647950"/>
            <a:ext cx="4429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dirty="0">
                <a:solidFill>
                  <a:srgbClr val="4BACC6"/>
                </a:solidFill>
                <a:latin typeface="Garamond" pitchFamily="18" charset="0"/>
              </a:rPr>
              <a:t>K</a:t>
            </a:r>
            <a:r>
              <a:rPr lang="en-US" sz="2800" b="1" dirty="0">
                <a:latin typeface="Garamond" pitchFamily="18" charset="0"/>
              </a:rPr>
              <a:t>eep Patients Moving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990600" y="1676400"/>
            <a:ext cx="8001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dirty="0">
                <a:solidFill>
                  <a:srgbClr val="4BACC6"/>
                </a:solidFill>
                <a:latin typeface="Garamond" pitchFamily="18" charset="0"/>
              </a:rPr>
              <a:t>S</a:t>
            </a:r>
            <a:r>
              <a:rPr lang="en-US" sz="2800" b="1" dirty="0">
                <a:latin typeface="Garamond" pitchFamily="18" charset="0"/>
              </a:rPr>
              <a:t>election of Appropriate Support Surfaces</a:t>
            </a:r>
            <a:endParaRPr lang="en-US" sz="2800" dirty="0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413" y="1652588"/>
            <a:ext cx="8453437" cy="4181475"/>
          </a:xfrm>
        </p:spPr>
        <p:txBody>
          <a:bodyPr/>
          <a:lstStyle/>
          <a:p>
            <a:pPr lvl="2"/>
            <a:r>
              <a:rPr lang="en-US" sz="1800" dirty="0" smtClean="0"/>
              <a:t>Assess patient needs and use evidenced-based criteria </a:t>
            </a:r>
            <a:br>
              <a:rPr lang="en-US" sz="1800" dirty="0" smtClean="0"/>
            </a:br>
            <a:r>
              <a:rPr lang="en-US" sz="1800" dirty="0" smtClean="0"/>
              <a:t>for surface selection</a:t>
            </a:r>
          </a:p>
          <a:p>
            <a:pPr lvl="2"/>
            <a:r>
              <a:rPr lang="en-US" sz="1800" dirty="0" smtClean="0"/>
              <a:t>Use pressure reduction surfaces on beds and chairs</a:t>
            </a:r>
          </a:p>
          <a:p>
            <a:pPr lvl="2"/>
            <a:r>
              <a:rPr lang="en-US" sz="1800" dirty="0" smtClean="0"/>
              <a:t>Keep heels elevated off surfaces</a:t>
            </a:r>
          </a:p>
          <a:p>
            <a:pPr lvl="2"/>
            <a:r>
              <a:rPr lang="en-US" sz="1800" dirty="0" smtClean="0"/>
              <a:t>Utilize pressure reduction surfaces and devices during operative procedures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31AF1-6A20-455C-94F7-757432A2E9C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428750"/>
            <a:ext cx="990600" cy="3733800"/>
          </a:xfrm>
          <a:prstGeom prst="rect">
            <a:avLst/>
          </a:prstGeom>
          <a:gradFill flip="none" rotWithShape="1">
            <a:gsLst>
              <a:gs pos="0">
                <a:srgbClr val="4BACC6">
                  <a:shade val="30000"/>
                  <a:satMod val="115000"/>
                </a:srgbClr>
              </a:gs>
              <a:gs pos="50000">
                <a:srgbClr val="4BACC6">
                  <a:shade val="67500"/>
                  <a:satMod val="115000"/>
                </a:srgbClr>
              </a:gs>
              <a:gs pos="100000">
                <a:srgbClr val="4BACC6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6000" b="1" dirty="0">
                <a:solidFill>
                  <a:srgbClr val="93CF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</a:p>
          <a:p>
            <a:pPr eaLnBrk="0" hangingPunct="0">
              <a:defRPr/>
            </a:pP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10" descr="This is a picture of a the Synergy® Air Elite Low Air Loss Therapy bed.&#10;&#10;&#10;If you require alternative content due to any disability, please contact us  at AHPMO@AscensionHealth.org.&#10;&#10;Copyright ©2012 Ascension Heal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63688" y="3924300"/>
            <a:ext cx="2524125" cy="1524000"/>
          </a:xfrm>
          <a:prstGeom prst="rect">
            <a:avLst/>
          </a:prstGeom>
        </p:spPr>
      </p:pic>
      <p:pic>
        <p:nvPicPr>
          <p:cNvPr id="7" name="Picture 12" descr="This is a picture of the inside of a special pressure ulcer bed which also shows the airflow.&#10;&#10;If you require alternative content due to any disability, please contact us  at AHPMO@AscensionHealth.org.&#10;&#10;Copyright ©2012 Ascension Heal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9600" y="3971925"/>
            <a:ext cx="20764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39700" y="5591175"/>
            <a:ext cx="8866188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700" b="1" i="1" dirty="0">
                <a:latin typeface="Times New Roman" pitchFamily="18" charset="0"/>
              </a:rPr>
              <a:t>NOTE: Pressure reduction/relief devices are adjuncts and not replacements for repositioning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Patients Moving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488558"/>
            <a:ext cx="8453437" cy="4614530"/>
          </a:xfrm>
        </p:spPr>
        <p:txBody>
          <a:bodyPr/>
          <a:lstStyle/>
          <a:p>
            <a:pPr lvl="2">
              <a:lnSpc>
                <a:spcPct val="80000"/>
              </a:lnSpc>
            </a:pPr>
            <a:endParaRPr lang="en-US" sz="2000" dirty="0" smtClean="0"/>
          </a:p>
          <a:p>
            <a:pPr lvl="2">
              <a:lnSpc>
                <a:spcPct val="80000"/>
              </a:lnSpc>
              <a:buNone/>
            </a:pPr>
            <a:endParaRPr lang="en-US" sz="2000" dirty="0" smtClean="0"/>
          </a:p>
          <a:p>
            <a:pPr lvl="2">
              <a:lnSpc>
                <a:spcPct val="80000"/>
              </a:lnSpc>
            </a:pPr>
            <a:r>
              <a:rPr lang="en-US" sz="1800" dirty="0" smtClean="0"/>
              <a:t>Ensure turning and prevent prolonged </a:t>
            </a:r>
          </a:p>
          <a:p>
            <a:pPr lvl="2">
              <a:lnSpc>
                <a:spcPct val="80000"/>
              </a:lnSpc>
              <a:buNone/>
            </a:pPr>
            <a:r>
              <a:rPr lang="en-US" sz="1800" dirty="0" smtClean="0"/>
              <a:t>	sitting for all at-risk patients regardless </a:t>
            </a:r>
          </a:p>
          <a:p>
            <a:pPr lvl="2">
              <a:lnSpc>
                <a:spcPct val="80000"/>
              </a:lnSpc>
              <a:buNone/>
            </a:pPr>
            <a:r>
              <a:rPr lang="en-US" sz="1800" dirty="0" smtClean="0"/>
              <a:t>	of ability to move self</a:t>
            </a:r>
          </a:p>
          <a:p>
            <a:pPr lvl="2">
              <a:lnSpc>
                <a:spcPct val="80000"/>
              </a:lnSpc>
              <a:buNone/>
            </a:pPr>
            <a:endParaRPr lang="en-US" sz="1800" dirty="0" smtClean="0"/>
          </a:p>
          <a:p>
            <a:pPr lvl="2">
              <a:lnSpc>
                <a:spcPct val="80000"/>
              </a:lnSpc>
            </a:pPr>
            <a:r>
              <a:rPr lang="en-US" sz="1800" dirty="0" smtClean="0"/>
              <a:t>Schedule regular and frequent turning and </a:t>
            </a:r>
          </a:p>
          <a:p>
            <a:pPr lvl="2">
              <a:lnSpc>
                <a:spcPct val="80000"/>
              </a:lnSpc>
              <a:buNone/>
            </a:pPr>
            <a:r>
              <a:rPr lang="en-US" sz="1800" dirty="0" smtClean="0"/>
              <a:t>	repositioning for patients who are bed- and chair-bound</a:t>
            </a:r>
          </a:p>
          <a:p>
            <a:pPr lvl="2">
              <a:lnSpc>
                <a:spcPct val="80000"/>
              </a:lnSpc>
              <a:buNone/>
            </a:pPr>
            <a:endParaRPr lang="en-US" sz="1800" dirty="0" smtClean="0"/>
          </a:p>
          <a:p>
            <a:pPr lvl="2">
              <a:lnSpc>
                <a:spcPct val="80000"/>
              </a:lnSpc>
            </a:pPr>
            <a:r>
              <a:rPr lang="en-US" sz="1800" dirty="0" smtClean="0"/>
              <a:t>Turn patients at least every 2 hours</a:t>
            </a:r>
          </a:p>
          <a:p>
            <a:pPr lvl="2">
              <a:lnSpc>
                <a:spcPct val="80000"/>
              </a:lnSpc>
            </a:pPr>
            <a:endParaRPr lang="en-US" sz="1800" dirty="0" smtClean="0"/>
          </a:p>
          <a:p>
            <a:pPr lvl="2">
              <a:lnSpc>
                <a:spcPct val="80000"/>
              </a:lnSpc>
            </a:pPr>
            <a:r>
              <a:rPr lang="en-US" sz="1800" dirty="0" smtClean="0"/>
              <a:t>Avoid continuous sitting</a:t>
            </a:r>
          </a:p>
          <a:p>
            <a:pPr lvl="2">
              <a:lnSpc>
                <a:spcPct val="80000"/>
              </a:lnSpc>
            </a:pPr>
            <a:endParaRPr lang="en-US" sz="1800" dirty="0" smtClean="0"/>
          </a:p>
          <a:p>
            <a:pPr lvl="2">
              <a:lnSpc>
                <a:spcPct val="80000"/>
              </a:lnSpc>
            </a:pPr>
            <a:r>
              <a:rPr lang="en-US" sz="1800" dirty="0" smtClean="0"/>
              <a:t>Instruct patient to shift weight every 15 minutes </a:t>
            </a:r>
          </a:p>
          <a:p>
            <a:pPr lvl="2">
              <a:lnSpc>
                <a:spcPct val="80000"/>
              </a:lnSpc>
              <a:buNone/>
            </a:pPr>
            <a:r>
              <a:rPr lang="en-US" sz="1800" dirty="0" smtClean="0"/>
              <a:t>	if able, if not reposition patient in chair every hou</a:t>
            </a:r>
            <a:r>
              <a:rPr lang="en-US" sz="2000" dirty="0" smtClean="0"/>
              <a:t>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31AF1-6A20-455C-94F7-757432A2E9C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371600"/>
            <a:ext cx="990600" cy="3743325"/>
          </a:xfrm>
          <a:prstGeom prst="rect">
            <a:avLst/>
          </a:prstGeom>
          <a:gradFill flip="none" rotWithShape="1">
            <a:gsLst>
              <a:gs pos="0">
                <a:srgbClr val="4BACC6">
                  <a:shade val="30000"/>
                  <a:satMod val="115000"/>
                </a:srgbClr>
              </a:gs>
              <a:gs pos="50000">
                <a:srgbClr val="4BACC6">
                  <a:shade val="67500"/>
                  <a:satMod val="115000"/>
                </a:srgbClr>
              </a:gs>
              <a:gs pos="100000">
                <a:srgbClr val="4BACC6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rgbClr val="93CF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</a:p>
          <a:p>
            <a:pPr eaLnBrk="0" hangingPunct="0">
              <a:defRPr/>
            </a:pP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10" descr="Image of Rotating Patient From Chair to Bed&#10;&#10;&#10;If you require alternative content due to any disability, please contact us  at AHPMO@AscensionHealth.org.&#10;&#10;Copyright ©2012 Ascension Heal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91250" y="1419225"/>
            <a:ext cx="2790825" cy="198913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Incontinence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599" y="1371600"/>
            <a:ext cx="7972425" cy="4795284"/>
          </a:xfrm>
        </p:spPr>
        <p:txBody>
          <a:bodyPr/>
          <a:lstStyle/>
          <a:p>
            <a:pPr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1600" dirty="0" smtClean="0"/>
              <a:t>Consider the etiology of urinary and fecal incontinence</a:t>
            </a:r>
          </a:p>
          <a:p>
            <a:pPr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1600" dirty="0" smtClean="0"/>
              <a:t>Gently clean and dry the skin after every incontinent episode</a:t>
            </a:r>
          </a:p>
          <a:p>
            <a:pPr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1600" dirty="0" smtClean="0"/>
              <a:t>Avoid hot water and use a mild cleansing agent to minimize irritation and drying of the skin </a:t>
            </a:r>
          </a:p>
          <a:p>
            <a:pPr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1600" dirty="0" smtClean="0"/>
              <a:t>Minimize force and friction applied to skin</a:t>
            </a:r>
          </a:p>
          <a:p>
            <a:pPr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1600" dirty="0" smtClean="0"/>
              <a:t>Use protective skin barriers to protect and maintain skin integrity </a:t>
            </a:r>
          </a:p>
          <a:p>
            <a:pPr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1600" dirty="0" smtClean="0"/>
              <a:t>Utilize under pads that are absorbent and wick moisture away from the skin</a:t>
            </a:r>
          </a:p>
          <a:p>
            <a:pPr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1600" dirty="0" smtClean="0"/>
              <a:t>Limit use of containment garments except for uncontained liquid stool, incontinent ambulatory patients, and patient request</a:t>
            </a:r>
          </a:p>
          <a:p>
            <a:pPr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1600" dirty="0" smtClean="0"/>
              <a:t>Consider use of indwelling catheter for short period of time when incontinence has contributed to or may contaminate pressure ulcer</a:t>
            </a:r>
          </a:p>
          <a:p>
            <a:pPr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1600" dirty="0" smtClean="0"/>
              <a:t>Consider fecal collection device to contain stool and protect skin</a:t>
            </a:r>
          </a:p>
          <a:p>
            <a:pPr>
              <a:lnSpc>
                <a:spcPts val="2300"/>
              </a:lnSpc>
              <a:spcBef>
                <a:spcPts val="0"/>
              </a:spcBef>
              <a:defRPr/>
            </a:pPr>
            <a:endParaRPr lang="en-US" sz="1600" b="1" dirty="0" smtClean="0">
              <a:ea typeface="ＭＳ Ｐゴシック" pitchFamily="-109" charset="-128"/>
            </a:endParaRPr>
          </a:p>
          <a:p>
            <a:pPr>
              <a:lnSpc>
                <a:spcPts val="2300"/>
              </a:lnSpc>
              <a:spcBef>
                <a:spcPts val="0"/>
              </a:spcBef>
              <a:buNone/>
              <a:defRPr/>
            </a:pP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NOTE:  Use of Foley catheters is contraindicated for use as fecal collection device</a:t>
            </a:r>
            <a:endParaRPr lang="en-US" sz="1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31AF1-6A20-455C-94F7-757432A2E9C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695450"/>
            <a:ext cx="990600" cy="3733800"/>
          </a:xfrm>
          <a:prstGeom prst="rect">
            <a:avLst/>
          </a:prstGeom>
          <a:gradFill flip="none" rotWithShape="1">
            <a:gsLst>
              <a:gs pos="0">
                <a:srgbClr val="4BACC6">
                  <a:shade val="30000"/>
                  <a:satMod val="115000"/>
                </a:srgbClr>
              </a:gs>
              <a:gs pos="50000">
                <a:srgbClr val="4BACC6">
                  <a:shade val="67500"/>
                  <a:satMod val="115000"/>
                </a:srgbClr>
              </a:gs>
              <a:gs pos="100000">
                <a:srgbClr val="4BACC6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rgbClr val="93CF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</a:p>
          <a:p>
            <a:pPr algn="ctr" eaLnBrk="0" hangingPunct="0"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</a:p>
          <a:p>
            <a:pPr eaLnBrk="0" hangingPunct="0">
              <a:defRPr/>
            </a:pP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H_HEN_PfP_template_3_12">
  <a:themeElements>
    <a:clrScheme name="Healthcare_That_is_Safe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ealthcare_That_is_Safe_5">
      <a:majorFont>
        <a:latin typeface="Garamond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0066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0066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Healthcare_That_is_Safe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lthcare_That_is_Safe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lthcare_That_is_Safe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lthcare_That_is_Safe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lthcare_That_is_Safe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lthcare_That_is_Safe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care_That_is_Safe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care_That_is_Safe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care_That_is_Safe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care_That_is_Safe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care_That_is_Safe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care_That_is_Safe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DD408FEE62FC4381A3A2F72079139F" ma:contentTypeVersion="0" ma:contentTypeDescription="Create a new document." ma:contentTypeScope="" ma:versionID="ba820b753e7856a1983cf5d04e4705f4">
  <xsd:schema xmlns:xsd="http://www.w3.org/2001/XMLSchema" xmlns:p="http://schemas.microsoft.com/office/2006/metadata/properties" targetNamespace="http://schemas.microsoft.com/office/2006/metadata/properties" ma:root="true" ma:fieldsID="d2b38e92e01493b6a9ea22f40540c5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90AA013-6182-42B6-AC69-D4CA7E84B6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1F5D569-74E4-480D-B0EA-42D9F5CE97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EA757E-D3EE-42BB-B37A-ED775930B4D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AH_HEN_PfP_template_3_12</Template>
  <TotalTime>97</TotalTime>
  <Words>426</Words>
  <Application>Microsoft Office PowerPoint</Application>
  <PresentationFormat>On-screen Show (4:3)</PresentationFormat>
  <Paragraphs>144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AH_HEN_PfP_template_3_12</vt:lpstr>
      <vt:lpstr>Ascension Health:  A System Model of Pressure Ulcer Success and Spread</vt:lpstr>
      <vt:lpstr>Case Exemplars Pressure Ulcers</vt:lpstr>
      <vt:lpstr>Taking Action</vt:lpstr>
      <vt:lpstr>How did change occur this quickly?  Practice ► Process ► Product</vt:lpstr>
      <vt:lpstr>Pressure Ulcer Implementation Timeline</vt:lpstr>
      <vt:lpstr>Pressure Ulcer Elimination “Bundle” = SKIN </vt:lpstr>
      <vt:lpstr>Surface Selection</vt:lpstr>
      <vt:lpstr>Keep Patients Moving</vt:lpstr>
      <vt:lpstr>Incontinence Management</vt:lpstr>
      <vt:lpstr>Nutrition</vt:lpstr>
    </vt:vector>
  </TitlesOfParts>
  <Manager/>
  <Company>AHIS User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Ascension Health:  A System Model of Pressure Ulcer Success and Spread</dc:title>
  <dc:subject/>
  <dc:creator>nvaug002</dc:creator>
  <cp:keywords>Hospital Engagement Network, Partenrship for Patients</cp:keywords>
  <dc:description/>
  <cp:lastModifiedBy>Darryl W. Roberts</cp:lastModifiedBy>
  <cp:revision>25</cp:revision>
  <cp:lastPrinted>2012-03-14T18:16:09Z</cp:lastPrinted>
  <dcterms:created xsi:type="dcterms:W3CDTF">2012-07-24T14:12:28Z</dcterms:created>
  <dcterms:modified xsi:type="dcterms:W3CDTF">2012-07-24T21:26:14Z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0x01010018DD408FEE62FC4381A3A2F72079139F</vt:lpwstr>
  </property>
</Properties>
</file>